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ADLaM Display" panose="02010000000000000000" pitchFamily="2" charset="0"/>
      <p:regular r:id="rId16"/>
    </p:embeddedFont>
    <p:embeddedFont>
      <p:font typeface="Arabic Typesetting" panose="03020402040406030203" pitchFamily="66" charset="-78"/>
      <p:regular r:id="rId17"/>
    </p:embeddedFont>
    <p:embeddedFont>
      <p:font typeface="Fira Sans" panose="020B0503050000020004" pitchFamily="34" charset="0"/>
      <p:regular r:id="rId18"/>
    </p:embeddedFont>
    <p:embeddedFont>
      <p:font typeface="Inconsolata Bold" pitchFamily="1" charset="0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2416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712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14431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Medicine Recommendation System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38924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innovative medicine recommendation system designed to revolutionize healthcare accessibility and improve patient outcomes.</a:t>
            </a:r>
            <a:endParaRPr lang="en-US" sz="1750" dirty="0"/>
          </a:p>
        </p:txBody>
      </p:sp>
      <p:sp>
        <p:nvSpPr>
          <p:cNvPr id="5" name="Rectangle 4"/>
          <p:cNvSpPr/>
          <p:nvPr/>
        </p:nvSpPr>
        <p:spPr>
          <a:xfrm>
            <a:off x="12822865" y="7697972"/>
            <a:ext cx="1733107" cy="531628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56FAFF3-9524-00B5-A970-358C94116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863" y="156411"/>
            <a:ext cx="13258799" cy="792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186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218E4232-C7B9-61FB-6133-8D6C17A26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674" y="192505"/>
            <a:ext cx="13186610" cy="790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641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F8CD37B5-EEA8-0B66-9F17-06E4E867E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67" y="300789"/>
            <a:ext cx="13403179" cy="768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80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36E929-0926-631C-D9D3-F9132E72A201}"/>
              </a:ext>
            </a:extLst>
          </p:cNvPr>
          <p:cNvSpPr txBox="1"/>
          <p:nvPr/>
        </p:nvSpPr>
        <p:spPr>
          <a:xfrm>
            <a:off x="2851484" y="1852864"/>
            <a:ext cx="83378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rgbClr val="FF00FF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THANK YOU</a:t>
            </a:r>
            <a:endParaRPr lang="en-AE" sz="4000" b="1" u="sng" dirty="0">
              <a:solidFill>
                <a:srgbClr val="FF00FF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2B3AC8-65E4-8503-EED6-4AE811F7715F}"/>
              </a:ext>
            </a:extLst>
          </p:cNvPr>
          <p:cNvSpPr txBox="1"/>
          <p:nvPr/>
        </p:nvSpPr>
        <p:spPr>
          <a:xfrm>
            <a:off x="1913021" y="4932947"/>
            <a:ext cx="112735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>
                <a:solidFill>
                  <a:srgbClr val="FF00FF"/>
                </a:solidFill>
              </a:rPr>
              <a:t>Submitted by: </a:t>
            </a:r>
          </a:p>
          <a:p>
            <a:endParaRPr lang="en-US" sz="3200" u="sng" dirty="0">
              <a:solidFill>
                <a:srgbClr val="FF00FF"/>
              </a:solidFill>
            </a:endParaRPr>
          </a:p>
          <a:p>
            <a:r>
              <a:rPr lang="en-US" sz="3200" dirty="0">
                <a:solidFill>
                  <a:schemeClr val="accent4"/>
                </a:solidFill>
                <a:latin typeface="Arabic Typesetting" panose="020F0502020204030204" pitchFamily="66" charset="-78"/>
                <a:cs typeface="Arabic Typesetting" panose="020F0502020204030204" pitchFamily="66" charset="-78"/>
              </a:rPr>
              <a:t>ANSHIKA SHARMA(E23CSEU0275)</a:t>
            </a:r>
          </a:p>
          <a:p>
            <a:r>
              <a:rPr lang="en-US" sz="3200" dirty="0">
                <a:solidFill>
                  <a:schemeClr val="accent4"/>
                </a:solidFill>
                <a:latin typeface="Arabic Typesetting" panose="020F0502020204030204" pitchFamily="66" charset="-78"/>
                <a:cs typeface="Arabic Typesetting" panose="020F0502020204030204" pitchFamily="66" charset="-78"/>
              </a:rPr>
              <a:t>DEVYANSH MITTAL(E23CSEU0297)</a:t>
            </a:r>
          </a:p>
          <a:p>
            <a:r>
              <a:rPr lang="en-US" sz="3200" dirty="0">
                <a:solidFill>
                  <a:schemeClr val="accent4"/>
                </a:solidFill>
                <a:latin typeface="Arabic Typesetting" panose="020F0502020204030204" pitchFamily="66" charset="-78"/>
                <a:cs typeface="Arabic Typesetting" panose="020F0502020204030204" pitchFamily="66" charset="-78"/>
              </a:rPr>
              <a:t>TEJSWEETA(E23CSEU0286)</a:t>
            </a:r>
            <a:endParaRPr lang="en-AE" sz="3200" dirty="0">
              <a:solidFill>
                <a:schemeClr val="accent4"/>
              </a:solidFill>
              <a:latin typeface="Arabic Typesetting" panose="020F0502020204030204" pitchFamily="66" charset="-78"/>
              <a:cs typeface="Arabic Typesetting" panose="020F0502020204030204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51532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25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5" name="Text 2"/>
          <p:cNvSpPr/>
          <p:nvPr/>
        </p:nvSpPr>
        <p:spPr>
          <a:xfrm>
            <a:off x="6450211" y="3031688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Lack of Guidance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Patients often face difficulties in obtaining timely and accurate advice for their symptoms.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94667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9" name="Text 6"/>
          <p:cNvSpPr/>
          <p:nvPr/>
        </p:nvSpPr>
        <p:spPr>
          <a:xfrm>
            <a:off x="10341888" y="3031688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946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Delayed Diagnosis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43709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Diagnosis delays, especially in remote areas, can lead to complications and adverse health outcomes.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3" name="Text 10"/>
          <p:cNvSpPr/>
          <p:nvPr/>
        </p:nvSpPr>
        <p:spPr>
          <a:xfrm>
            <a:off x="6450211" y="5455682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Information Overload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6109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Navigating overwhelming medical information without personalized suggestions can be challenging.</a:t>
            </a:r>
            <a:endParaRPr lang="en-US" sz="1750" dirty="0"/>
          </a:p>
        </p:txBody>
      </p:sp>
      <p:sp>
        <p:nvSpPr>
          <p:cNvPr id="16" name="Rectangle 15"/>
          <p:cNvSpPr/>
          <p:nvPr/>
        </p:nvSpPr>
        <p:spPr>
          <a:xfrm>
            <a:off x="12822865" y="7697972"/>
            <a:ext cx="1733107" cy="531628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Objective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Accurate Prediction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Our system leverages machine learning to predict diseases based on user-provided symptoms.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39672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Tailored medicine suggestions and precautions are offered based on the predicted disease.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Accessible Platform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platform provides a user-friendly and accessible interface for healthcare guidance.</a:t>
            </a:r>
            <a:endParaRPr lang="en-US" sz="1750" dirty="0"/>
          </a:p>
        </p:txBody>
      </p:sp>
      <p:sp>
        <p:nvSpPr>
          <p:cNvPr id="9" name="Rectangle 8"/>
          <p:cNvSpPr/>
          <p:nvPr/>
        </p:nvSpPr>
        <p:spPr>
          <a:xfrm>
            <a:off x="12822865" y="7697972"/>
            <a:ext cx="1733107" cy="531628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870" y="531852"/>
            <a:ext cx="4835128" cy="604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Approach/Methodology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955477" y="1426250"/>
            <a:ext cx="22860" cy="6274118"/>
          </a:xfrm>
          <a:prstGeom prst="roundRect">
            <a:avLst>
              <a:gd name="adj" fmla="val 12690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5" name="Shape 2"/>
          <p:cNvSpPr/>
          <p:nvPr/>
        </p:nvSpPr>
        <p:spPr>
          <a:xfrm>
            <a:off x="1161574" y="1849874"/>
            <a:ext cx="676870" cy="22860"/>
          </a:xfrm>
          <a:prstGeom prst="roundRect">
            <a:avLst>
              <a:gd name="adj" fmla="val 12690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6" name="Shape 3"/>
          <p:cNvSpPr/>
          <p:nvPr/>
        </p:nvSpPr>
        <p:spPr>
          <a:xfrm>
            <a:off x="749379" y="1643777"/>
            <a:ext cx="435054" cy="435054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7" name="Text 4"/>
          <p:cNvSpPr/>
          <p:nvPr/>
        </p:nvSpPr>
        <p:spPr>
          <a:xfrm>
            <a:off x="894278" y="1716167"/>
            <a:ext cx="14513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030611" y="1619607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 Collection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2030611" y="2037755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gather extensive datasets encompassing symptoms, diseases, and associated medications.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61574" y="3466743"/>
            <a:ext cx="676870" cy="22860"/>
          </a:xfrm>
          <a:prstGeom prst="roundRect">
            <a:avLst>
              <a:gd name="adj" fmla="val 12690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1" name="Shape 8"/>
          <p:cNvSpPr/>
          <p:nvPr/>
        </p:nvSpPr>
        <p:spPr>
          <a:xfrm>
            <a:off x="749379" y="3260646"/>
            <a:ext cx="435054" cy="435054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2" name="Text 9"/>
          <p:cNvSpPr/>
          <p:nvPr/>
        </p:nvSpPr>
        <p:spPr>
          <a:xfrm>
            <a:off x="894278" y="3333036"/>
            <a:ext cx="14513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2030611" y="3236476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Preprocessing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2030611" y="3654623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Data is meticulously cleaned and structured to ensure its suitability for machine learning.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61574" y="5083612"/>
            <a:ext cx="676870" cy="22860"/>
          </a:xfrm>
          <a:prstGeom prst="roundRect">
            <a:avLst>
              <a:gd name="adj" fmla="val 12690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6" name="Shape 13"/>
          <p:cNvSpPr/>
          <p:nvPr/>
        </p:nvSpPr>
        <p:spPr>
          <a:xfrm>
            <a:off x="749379" y="4877514"/>
            <a:ext cx="435054" cy="435054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7" name="Text 14"/>
          <p:cNvSpPr/>
          <p:nvPr/>
        </p:nvSpPr>
        <p:spPr>
          <a:xfrm>
            <a:off x="894278" y="4949904"/>
            <a:ext cx="14513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2030611" y="4853345"/>
            <a:ext cx="2417564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 Development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2030611" y="5271492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Advanced machine learning algorithms, such as SVC ,Decision Trees and Random Forests, are employed.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161574" y="6700480"/>
            <a:ext cx="676870" cy="22860"/>
          </a:xfrm>
          <a:prstGeom prst="roundRect">
            <a:avLst>
              <a:gd name="adj" fmla="val 126907"/>
            </a:avLst>
          </a:prstGeom>
          <a:solidFill>
            <a:srgbClr val="5C4E69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1" name="Shape 18"/>
          <p:cNvSpPr/>
          <p:nvPr/>
        </p:nvSpPr>
        <p:spPr>
          <a:xfrm>
            <a:off x="749379" y="6494383"/>
            <a:ext cx="435054" cy="435054"/>
          </a:xfrm>
          <a:prstGeom prst="roundRect">
            <a:avLst>
              <a:gd name="adj" fmla="val 666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22" name="Text 19"/>
          <p:cNvSpPr/>
          <p:nvPr/>
        </p:nvSpPr>
        <p:spPr>
          <a:xfrm>
            <a:off x="894278" y="6566773"/>
            <a:ext cx="145137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2030611" y="6470213"/>
            <a:ext cx="2537817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Recommendation Engine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2030611" y="6888361"/>
            <a:ext cx="6436519" cy="618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Our system links predicted diseases to relevant treatments using a robust recommendation engine.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537448"/>
            <a:ext cx="4883825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System Architecture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1440894"/>
            <a:ext cx="976670" cy="15628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53339" y="1636157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User Input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953339" y="2058472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Users input their symptoms via the user interface.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657" y="3003709"/>
            <a:ext cx="976670" cy="15628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53339" y="319897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 Selection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953339" y="3621286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SVC Model analyzes the input to understand the user's symptoms.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657" y="4566523"/>
            <a:ext cx="976670" cy="15628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53339" y="476178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Disease Prediction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953339" y="5184100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trained machine learning model predicts the most likely disease based on the symptoms.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3657" y="6129338"/>
            <a:ext cx="976670" cy="15628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53339" y="6324600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Recommendations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953339" y="6746915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system provides personalized medicine recommendations and precautionary advice.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69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15885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5" name="Text 2"/>
          <p:cNvSpPr/>
          <p:nvPr/>
        </p:nvSpPr>
        <p:spPr>
          <a:xfrm>
            <a:off x="1020604" y="25426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Accurate Predictions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033117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Our models are trained on vast datasets, ensuring high accuracy in disease prediction.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315885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8" name="Text 5"/>
          <p:cNvSpPr/>
          <p:nvPr/>
        </p:nvSpPr>
        <p:spPr>
          <a:xfrm>
            <a:off x="4912281" y="2542699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Personalized Recommendations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387447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Medicine and precaution suggestions are tailored to the user's individual needs and predicted condition.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92685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1" name="Text 8"/>
          <p:cNvSpPr/>
          <p:nvPr/>
        </p:nvSpPr>
        <p:spPr>
          <a:xfrm>
            <a:off x="1020604" y="5519499"/>
            <a:ext cx="3258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User-Friendly Interface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009918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intuitive platform provides easy access to the system's features and personalized guidance.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569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Experimental Results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05852"/>
            <a:ext cx="7556421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AE"/>
          </a:p>
        </p:txBody>
      </p:sp>
      <p:sp>
        <p:nvSpPr>
          <p:cNvPr id="5" name="Shape 2"/>
          <p:cNvSpPr/>
          <p:nvPr/>
        </p:nvSpPr>
        <p:spPr>
          <a:xfrm>
            <a:off x="6287810" y="301347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6" name="Text 3"/>
          <p:cNvSpPr/>
          <p:nvPr/>
        </p:nvSpPr>
        <p:spPr>
          <a:xfrm>
            <a:off x="6514624" y="315718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Metric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315718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Value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366379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9" name="Text 6"/>
          <p:cNvSpPr/>
          <p:nvPr/>
        </p:nvSpPr>
        <p:spPr>
          <a:xfrm>
            <a:off x="6514624" y="3807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Accuracy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38075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100%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431411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2" name="Text 9"/>
          <p:cNvSpPr/>
          <p:nvPr/>
        </p:nvSpPr>
        <p:spPr>
          <a:xfrm>
            <a:off x="6514624" y="44578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Precision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44578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100%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496443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5" name="Text 12"/>
          <p:cNvSpPr/>
          <p:nvPr/>
        </p:nvSpPr>
        <p:spPr>
          <a:xfrm>
            <a:off x="6514624" y="51081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Recall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51081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100%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7810" y="561474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E"/>
          </a:p>
        </p:txBody>
      </p:sp>
      <p:sp>
        <p:nvSpPr>
          <p:cNvPr id="18" name="Text 15"/>
          <p:cNvSpPr/>
          <p:nvPr/>
        </p:nvSpPr>
        <p:spPr>
          <a:xfrm>
            <a:off x="6514624" y="57584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F1-Score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289024" y="57584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100%</a:t>
            </a:r>
            <a:endParaRPr lang="en-US" sz="1750" dirty="0"/>
          </a:p>
        </p:txBody>
      </p:sp>
      <p:sp>
        <p:nvSpPr>
          <p:cNvPr id="20" name="Rectangle 19"/>
          <p:cNvSpPr/>
          <p:nvPr/>
        </p:nvSpPr>
        <p:spPr>
          <a:xfrm>
            <a:off x="12822865" y="7697972"/>
            <a:ext cx="1733107" cy="531628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99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Future Scope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8891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Real-Time Data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312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Integrating real-time health data from wearables can enhance prediction accuracy.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468891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Multilingual Support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5973128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Expanding the system to support multiple languages can improve global accessibility.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68891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Advanced AI Models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5973128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Exploring advanced AI models, like transformers, can further refine prediction and recommendation capabilities.</a:t>
            </a:r>
            <a:endParaRPr lang="en-US" sz="1750" dirty="0"/>
          </a:p>
        </p:txBody>
      </p:sp>
      <p:sp>
        <p:nvSpPr>
          <p:cNvPr id="13" name="Rectangle 12"/>
          <p:cNvSpPr/>
          <p:nvPr/>
        </p:nvSpPr>
        <p:spPr>
          <a:xfrm>
            <a:off x="12822865" y="7697972"/>
            <a:ext cx="1733107" cy="531628"/>
          </a:xfrm>
          <a:prstGeom prst="rect">
            <a:avLst/>
          </a:prstGeom>
          <a:solidFill>
            <a:srgbClr val="24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03BE1BB-583D-EDC0-55AC-8AA9D439FF4B}"/>
              </a:ext>
            </a:extLst>
          </p:cNvPr>
          <p:cNvSpPr txBox="1"/>
          <p:nvPr/>
        </p:nvSpPr>
        <p:spPr>
          <a:xfrm>
            <a:off x="3128211" y="565484"/>
            <a:ext cx="8410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>
                <a:solidFill>
                  <a:srgbClr val="FF00FF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OUTPUT RESULTS</a:t>
            </a:r>
            <a:endParaRPr lang="en-AE" sz="2800" b="1" u="sng" dirty="0">
              <a:solidFill>
                <a:srgbClr val="FF00FF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AF58F8C6-6BDF-4C05-FB18-5EC394E8A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895" y="1191126"/>
            <a:ext cx="13006137" cy="684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39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389</Words>
  <Application>Microsoft Office PowerPoint</Application>
  <PresentationFormat>Custom</PresentationFormat>
  <Paragraphs>81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Fira Sans</vt:lpstr>
      <vt:lpstr>ADLaM Display</vt:lpstr>
      <vt:lpstr>Inconsolata Bold</vt:lpstr>
      <vt:lpstr>Arial</vt:lpstr>
      <vt:lpstr>Arabic Typesetting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Anshika  Sharma</cp:lastModifiedBy>
  <cp:revision>4</cp:revision>
  <dcterms:created xsi:type="dcterms:W3CDTF">2024-11-17T13:47:50Z</dcterms:created>
  <dcterms:modified xsi:type="dcterms:W3CDTF">2024-11-22T17:35:19Z</dcterms:modified>
</cp:coreProperties>
</file>